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0" r:id="rId3"/>
    <p:sldId id="268" r:id="rId4"/>
    <p:sldId id="270" r:id="rId5"/>
    <p:sldId id="271" r:id="rId6"/>
    <p:sldId id="272" r:id="rId7"/>
    <p:sldId id="273" r:id="rId8"/>
    <p:sldId id="275" r:id="rId9"/>
    <p:sldId id="274" r:id="rId10"/>
    <p:sldId id="276" r:id="rId11"/>
    <p:sldId id="277" r:id="rId12"/>
    <p:sldId id="278" r:id="rId13"/>
    <p:sldId id="279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5" r:id="rId22"/>
    <p:sldId id="266" r:id="rId23"/>
    <p:sldId id="26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28.11.2020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28.11.2020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ull-dozer.biz/mode.18470-id.35494-type.html" TargetMode="External"/><Relationship Id="rId13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12" Type="http://schemas.openxmlformats.org/officeDocument/2006/relationships/hyperlink" Target="http://www.bull-dozer.biz/mode.18470-id.35503-type.html" TargetMode="External"/><Relationship Id="rId17" Type="http://schemas.openxmlformats.org/officeDocument/2006/relationships/image" Target="../media/image17.png"/><Relationship Id="rId2" Type="http://schemas.openxmlformats.org/officeDocument/2006/relationships/hyperlink" Target="http://www.bull-dozer.biz/mode.18470-id.38059-type.html" TargetMode="Externa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bull-dozer.biz/mode.18470-id.11221-type.html" TargetMode="External"/><Relationship Id="rId11" Type="http://schemas.openxmlformats.org/officeDocument/2006/relationships/image" Target="../media/image13.jpeg"/><Relationship Id="rId5" Type="http://schemas.openxmlformats.org/officeDocument/2006/relationships/image" Target="../media/image10.jpeg"/><Relationship Id="rId15" Type="http://schemas.openxmlformats.org/officeDocument/2006/relationships/image" Target="../media/image15.jpeg"/><Relationship Id="rId10" Type="http://schemas.openxmlformats.org/officeDocument/2006/relationships/hyperlink" Target="http://www.bull-dozer.biz/mode.18470-id.35497-type.html" TargetMode="External"/><Relationship Id="rId4" Type="http://schemas.openxmlformats.org/officeDocument/2006/relationships/hyperlink" Target="http://www.bull-dozer.biz/mode.18470-id.38047-type.html" TargetMode="External"/><Relationship Id="rId9" Type="http://schemas.openxmlformats.org/officeDocument/2006/relationships/image" Target="../media/image12.jpeg"/><Relationship Id="rId14" Type="http://schemas.openxmlformats.org/officeDocument/2006/relationships/hyperlink" Target="http://www.bull-dozer.biz/mode.18470-id.35512-type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://www.gruzovik.ru/i/images/6481.jpg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agemarus.ru/Graphics/2455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sz="3200" b="1" dirty="0" smtClean="0">
                <a:effectLst/>
                <a:latin typeface="Times New Roman" pitchFamily="18" charset="0"/>
                <a:cs typeface="Times New Roman" pitchFamily="18" charset="0"/>
              </a:rPr>
              <a:t>ЖАРТАС ЕМЕС ТОПЫРАҚТАРДА ҮЙІНДІ ТҰРҒЫЗУ ЖӘНЕ ҚАЗЫҢДЫ ӨНДЕУ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995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 anchor="t"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ҮЙІНДІСІ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8219256" cy="55652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үйіндісін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райы-климаттық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факторлардың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әсерінен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беріктігі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орнықтылығы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аздап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өзгертетін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өнеркәсіптік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кәсіпорындардың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қолданылуы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климаттық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аймақтарда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төсемелері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шаңды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топырақтарға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үйіндінің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төменгі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төгу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етіледі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үйіндісінің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климаттық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цемент-бетон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жамылғылары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1,2 м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асфальтбетон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төсемдерінде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1,0 м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шаңсыз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негізінен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құмды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құмайтты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топырақтардан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салу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климаттық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төсемесінің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түріне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1,0–0,8 м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биіктіктегі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үйіндінің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бөлігінде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ісінбейтін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Көпірлермен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түйіскен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ісінбейтін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сүзгіш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топырақтардан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салынуы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шегінде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техникалық-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негіздемесіз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мергел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балшықты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сазды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тақтатастарды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трепелді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берілмейді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1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99392"/>
            <a:ext cx="7323584" cy="1008112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ҮЙІНДІСІ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859216" cy="5349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Механикаландыру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машиналар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таңдалады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құнымен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жұмыстарының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жылжыту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аламыз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процеске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қопсыту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үйіндіні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нығыздау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кіретін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жұмыстарының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көмекші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жинақтаушы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машиналарды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таңдалады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машиналардың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қажетті саны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машиналардың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өнімділігіне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12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812"/>
          </a:xfrm>
        </p:spPr>
        <p:txBody>
          <a:bodyPr/>
          <a:lstStyle/>
          <a:p>
            <a:r>
              <a:rPr lang="ru-RU" alt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жұмыстарына</a:t>
            </a: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машиналардың</a:t>
            </a: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lang="ru-RU" alt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0" y="1285875"/>
            <a:ext cx="9144000" cy="5572125"/>
          </a:xfrm>
        </p:spPr>
        <p:txBody>
          <a:bodyPr/>
          <a:lstStyle/>
          <a:p>
            <a:pPr algn="just"/>
            <a:endParaRPr lang="en-US" altLang="ru-RU" sz="2400" smtClean="0"/>
          </a:p>
          <a:p>
            <a:pPr algn="just"/>
            <a:endParaRPr lang="en-US" altLang="ru-RU" sz="2400" smtClean="0"/>
          </a:p>
          <a:p>
            <a:pPr algn="just"/>
            <a:endParaRPr lang="en-US" altLang="ru-RU" sz="2400" smtClean="0"/>
          </a:p>
          <a:p>
            <a:pPr algn="just"/>
            <a:endParaRPr lang="en-US" altLang="ru-RU" sz="2400" smtClean="0"/>
          </a:p>
          <a:p>
            <a:pPr algn="just"/>
            <a:endParaRPr lang="ru-RU" altLang="ru-RU" sz="240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ru-RU" sz="2400" smtClean="0"/>
          </a:p>
          <a:p>
            <a:pPr algn="just"/>
            <a:endParaRPr lang="en-US" altLang="ru-RU" sz="2400" smtClean="0"/>
          </a:p>
          <a:p>
            <a:pPr algn="just"/>
            <a:endParaRPr lang="en-US" altLang="ru-RU" sz="2400" smtClean="0"/>
          </a:p>
          <a:p>
            <a:pPr algn="just"/>
            <a:endParaRPr lang="en-US" altLang="ru-RU" sz="2400" smtClean="0"/>
          </a:p>
        </p:txBody>
      </p:sp>
      <p:sp>
        <p:nvSpPr>
          <p:cNvPr id="4" name="Овал 3"/>
          <p:cNvSpPr/>
          <p:nvPr/>
        </p:nvSpPr>
        <p:spPr>
          <a:xfrm>
            <a:off x="428625" y="1285875"/>
            <a:ext cx="8286750" cy="500063"/>
          </a:xfrm>
          <a:prstGeom prst="ellipse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Машиналар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0" y="2000250"/>
            <a:ext cx="4214813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Тек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қана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топырақты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өңдейді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қазатын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землеройная)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786313" y="2000250"/>
            <a:ext cx="4357687" cy="1000122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Өңдейді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жылжытады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қазу-тасымалдау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землеройно-транспортная)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>
            <a:stCxn id="4" idx="4"/>
          </p:cNvCxnSpPr>
          <p:nvPr/>
        </p:nvCxnSpPr>
        <p:spPr>
          <a:xfrm rot="5400000">
            <a:off x="3178969" y="607219"/>
            <a:ext cx="214312" cy="25717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4"/>
            <a:endCxn id="6" idx="0"/>
          </p:cNvCxnSpPr>
          <p:nvPr/>
        </p:nvCxnSpPr>
        <p:spPr>
          <a:xfrm rot="16200000" flipH="1">
            <a:off x="5661026" y="696912"/>
            <a:ext cx="214312" cy="23923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535529"/>
              </p:ext>
            </p:extLst>
          </p:nvPr>
        </p:nvGraphicFramePr>
        <p:xfrm>
          <a:off x="785786" y="3000372"/>
          <a:ext cx="2928958" cy="329184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2928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1)Тура </a:t>
                      </a:r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күректі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экскаватор</a:t>
                      </a:r>
                      <a:endParaRPr lang="ru-RU" sz="2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2)</a:t>
                      </a:r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Кері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күректі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экскаватор</a:t>
                      </a:r>
                      <a:endParaRPr lang="ru-RU" sz="2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3)Экскаватор-драглайн</a:t>
                      </a:r>
                      <a:endParaRPr lang="en-US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4)Экскаватор-грейфер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4786313" y="3071813"/>
            <a:ext cx="4357687" cy="500062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Бульдозер</a:t>
            </a:r>
          </a:p>
        </p:txBody>
      </p:sp>
      <p:sp>
        <p:nvSpPr>
          <p:cNvPr id="12" name="Овал 11"/>
          <p:cNvSpPr/>
          <p:nvPr/>
        </p:nvSpPr>
        <p:spPr>
          <a:xfrm>
            <a:off x="4714875" y="3571875"/>
            <a:ext cx="4429125" cy="500063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Скрепер</a:t>
            </a:r>
          </a:p>
        </p:txBody>
      </p:sp>
      <p:sp>
        <p:nvSpPr>
          <p:cNvPr id="13" name="Овал 12"/>
          <p:cNvSpPr/>
          <p:nvPr/>
        </p:nvSpPr>
        <p:spPr>
          <a:xfrm>
            <a:off x="4786313" y="4071938"/>
            <a:ext cx="4357687" cy="500062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Грейдер</a:t>
            </a:r>
          </a:p>
        </p:txBody>
      </p:sp>
    </p:spTree>
    <p:extLst>
      <p:ext uri="{BB962C8B-B14F-4D97-AF65-F5344CB8AC3E}">
        <p14:creationId xmlns:p14="http://schemas.microsoft.com/office/powerpoint/2010/main" val="92539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4929198"/>
            <a:ext cx="4714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Экскаватор  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гидравлический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обратной лопатой на гусеничном ходу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14282" y="214290"/>
            <a:ext cx="4286280" cy="3247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357686" y="1071546"/>
            <a:ext cx="47863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Экскаватор 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гидравлический</a:t>
            </a:r>
          </a:p>
          <a:p>
            <a:pPr algn="ctr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обратной лопатой на пневмоколесном ходу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Картинки по запросу фотография экскаватора вместимост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143248"/>
            <a:ext cx="4000528" cy="3500462"/>
          </a:xfrm>
          <a:prstGeom prst="rect">
            <a:avLst/>
          </a:prstGeom>
          <a:noFill/>
        </p:spPr>
      </p:pic>
      <p:pic>
        <p:nvPicPr>
          <p:cNvPr id="92162" name="Picture 2" descr="Картинки по запросу фотография экскаватора с прямой лопато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214687"/>
            <a:ext cx="4286280" cy="35004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155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Алекс\Desktop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8572560" cy="605886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628652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Экскаватор 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гидравлический с прямой лопатой на гусеничном ходу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597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 l="2299" t="2332" r="2261" b="5769"/>
          <a:stretch>
            <a:fillRect/>
          </a:stretch>
        </p:blipFill>
        <p:spPr bwMode="auto">
          <a:xfrm flipH="1">
            <a:off x="0" y="-4848"/>
            <a:ext cx="9144000" cy="629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628652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Драглайна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82364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88"/>
          </a:xfrm>
        </p:spPr>
        <p:txBody>
          <a:bodyPr/>
          <a:lstStyle/>
          <a:p>
            <a:r>
              <a:rPr lang="ru-RU" altLang="ru-RU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Экскаватор-драглайн</a:t>
            </a:r>
            <a:endParaRPr lang="ru-RU" altLang="ru-RU" smtClean="0"/>
          </a:p>
        </p:txBody>
      </p:sp>
      <p:pic>
        <p:nvPicPr>
          <p:cNvPr id="81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28688"/>
            <a:ext cx="9144000" cy="5929312"/>
          </a:xfrm>
        </p:spPr>
      </p:pic>
    </p:spTree>
    <p:extLst>
      <p:ext uri="{BB962C8B-B14F-4D97-AF65-F5344CB8AC3E}">
        <p14:creationId xmlns:p14="http://schemas.microsoft.com/office/powerpoint/2010/main" val="3878608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2714620"/>
            <a:ext cx="2928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Грейфер</a:t>
            </a:r>
            <a:endParaRPr lang="ru-RU" sz="2400" dirty="0"/>
          </a:p>
        </p:txBody>
      </p:sp>
      <p:pic>
        <p:nvPicPr>
          <p:cNvPr id="93186" name="Picture 2" descr="Картинки по запросу грейферный экскаватор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76199"/>
            <a:ext cx="6429388" cy="6781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6974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bull-dozer.biz/zadmin_data/car.preview/38059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714612" cy="20716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Рисунок 4" descr="http://www.bull-dozer.biz/zadmin_data/car.preview/38047.jpg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0"/>
            <a:ext cx="3214678" cy="20716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Рисунок 5" descr="Трактор гусеничный Агромаш 90ТГ (ДТ-75)">
            <a:hlinkClick r:id="rId6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14612" y="0"/>
            <a:ext cx="3214710" cy="20716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Рисунок 8" descr="Продажа Бульдозеров Б10М2">
            <a:hlinkClick r:id="rId8"/>
          </p:cNvPr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28926" y="5143512"/>
            <a:ext cx="3071834" cy="1714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Рисунок 9" descr="Продажа болотоходных бульдозеров Б10МБ ">
            <a:hlinkClick r:id="rId10"/>
          </p:cNvPr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2428868"/>
            <a:ext cx="2857488" cy="20002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Рисунок 10" descr="Бульдозер Б10М с тяговой лебедкой">
            <a:hlinkClick r:id="rId12"/>
          </p:cNvPr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5143513"/>
            <a:ext cx="2928926" cy="1714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Рисунок 11" descr="Бульдозерно-рыхлительный агрегат ДЭТ-250М2">
            <a:hlinkClick r:id="rId14"/>
          </p:cNvPr>
          <p:cNvPicPr/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000760" y="5143512"/>
            <a:ext cx="3143240" cy="1714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286512" y="2428868"/>
            <a:ext cx="2857488" cy="20002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857488" y="2428869"/>
            <a:ext cx="3391982" cy="20002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0" y="2071678"/>
            <a:ext cx="9144000" cy="338554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spc="-15" dirty="0" smtClean="0">
                <a:solidFill>
                  <a:srgbClr val="FF0000"/>
                </a:solidFill>
                <a:latin typeface="Times New Roman"/>
                <a:ea typeface="Times New Roman"/>
              </a:rPr>
              <a:t>Бульдозеры                                     средней                                            мощности</a:t>
            </a:r>
            <a:endParaRPr lang="ru-RU" sz="160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4429132"/>
            <a:ext cx="2857488" cy="338554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spc="-15" dirty="0" smtClean="0">
                <a:solidFill>
                  <a:srgbClr val="FF0000"/>
                </a:solidFill>
                <a:latin typeface="Times New Roman"/>
                <a:ea typeface="Times New Roman"/>
              </a:rPr>
              <a:t>Бульдозер        тяжелый</a:t>
            </a:r>
            <a:endParaRPr lang="ru-RU" sz="160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57488" y="4429132"/>
            <a:ext cx="6286512" cy="338554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spc="-15" dirty="0" smtClean="0">
                <a:solidFill>
                  <a:srgbClr val="FF0000"/>
                </a:solidFill>
                <a:latin typeface="Times New Roman"/>
                <a:ea typeface="Times New Roman"/>
              </a:rPr>
              <a:t>Колесные бульдозеры</a:t>
            </a:r>
            <a:endParaRPr lang="ru-RU" sz="160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4786322"/>
            <a:ext cx="2928926" cy="338554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spc="-15" dirty="0" smtClean="0">
                <a:solidFill>
                  <a:srgbClr val="FF0000"/>
                </a:solidFill>
                <a:latin typeface="Times New Roman"/>
                <a:ea typeface="Times New Roman"/>
              </a:rPr>
              <a:t>Бульдозер с лебедкой</a:t>
            </a:r>
            <a:endParaRPr lang="ru-RU" sz="160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28926" y="4786322"/>
            <a:ext cx="6215074" cy="338554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spc="-15" dirty="0" smtClean="0">
                <a:solidFill>
                  <a:srgbClr val="FF0000"/>
                </a:solidFill>
                <a:latin typeface="Times New Roman"/>
                <a:ea typeface="Times New Roman"/>
              </a:rPr>
              <a:t>Бульдозеры рыхлители</a:t>
            </a:r>
            <a:endParaRPr lang="ru-RU" sz="160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9610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а 1 из 43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7143750" cy="47505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226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а 11 из 43">
            <a:hlinkClick r:id="rId2" tgtFrame="_blank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6943725" cy="44748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04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9832" y="477252"/>
            <a:ext cx="32769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ГРЕЙДЕР – ЭЛЕВАТОР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www.booksite.ru/fulltext/1/001/008/pictures/001/28920828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02796"/>
            <a:ext cx="8255000" cy="45237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45484" y="5733256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Жартылай тіркемелі грейдер-элеватор: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1 – пышақ; 2 – конвейер; 3 – қозғалтқыш (двигатель)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65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kk-KZ" sz="2400" b="1" i="1" dirty="0" smtClean="0">
                <a:effectLst/>
                <a:latin typeface="Times New Roman" pitchFamily="18" charset="0"/>
                <a:cs typeface="Times New Roman" pitchFamily="18" charset="0"/>
              </a:rPr>
              <a:t>ТОПЫРАҚ ҮЙІНДІСІНЕ ТОПЫРАҚ ЖИНАУ ЖӘНЕ ҚАЗЫҢДЫ ӨНДЕУ ӘДІСТЕРІ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2042185"/>
            <a:ext cx="676875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3200" b="1" baseline="-25000" dirty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= V </a:t>
            </a:r>
            <a:r>
              <a:rPr lang="ru-RU" sz="3200" b="1" baseline="-25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+ V </a:t>
            </a:r>
            <a:r>
              <a:rPr lang="ru-RU" sz="3200" b="1" baseline="-25000" dirty="0">
                <a:latin typeface="Times New Roman" pitchFamily="18" charset="0"/>
                <a:cs typeface="Times New Roman" pitchFamily="18" charset="0"/>
              </a:rPr>
              <a:t>Б P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+ V</a:t>
            </a:r>
            <a:r>
              <a:rPr lang="ru-RU" sz="3200" b="1" baseline="-25000" dirty="0">
                <a:latin typeface="Times New Roman" pitchFamily="18" charset="0"/>
                <a:cs typeface="Times New Roman" pitchFamily="18" charset="0"/>
              </a:rPr>
              <a:t> ГК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мұнда V</a:t>
            </a:r>
            <a:r>
              <a:rPr lang="kk-KZ" sz="2400" baseline="-25000" dirty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- үйіндіге қажетті топырақ көлемі, м</a:t>
            </a:r>
            <a:r>
              <a:rPr lang="kk-KZ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     V </a:t>
            </a:r>
            <a:r>
              <a:rPr lang="kk-KZ" sz="2400" baseline="-25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қазыңдыдағы топырақ көлемі, м</a:t>
            </a:r>
            <a:r>
              <a:rPr lang="kk-KZ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     V </a:t>
            </a:r>
            <a:r>
              <a:rPr lang="kk-KZ" sz="2400" baseline="-25000" dirty="0">
                <a:latin typeface="Times New Roman" pitchFamily="18" charset="0"/>
                <a:cs typeface="Times New Roman" pitchFamily="18" charset="0"/>
              </a:rPr>
              <a:t>Б P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бүйірлік қордағы топырақ көлемі, м</a:t>
            </a:r>
            <a:r>
              <a:rPr lang="kk-KZ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     V</a:t>
            </a:r>
            <a:r>
              <a:rPr lang="kk-KZ" sz="2400" baseline="-25000" dirty="0">
                <a:latin typeface="Times New Roman" pitchFamily="18" charset="0"/>
                <a:cs typeface="Times New Roman" pitchFamily="18" charset="0"/>
              </a:rPr>
              <a:t> ГК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топырақ карьерінен келетін топырақ көлемі, м</a:t>
            </a:r>
            <a:r>
              <a:rPr lang="kk-KZ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457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kk-KZ" sz="2800" dirty="0">
                <a:effectLst/>
                <a:latin typeface="Times New Roman" pitchFamily="18" charset="0"/>
                <a:cs typeface="Times New Roman" pitchFamily="18" charset="0"/>
              </a:rPr>
              <a:t>Топырақ массасын тарату </a:t>
            </a:r>
            <a:r>
              <a:rPr lang="kk-KZ" sz="2800" dirty="0" smtClean="0">
                <a:effectLst/>
                <a:latin typeface="Times New Roman" pitchFamily="18" charset="0"/>
                <a:cs typeface="Times New Roman" pitchFamily="18" charset="0"/>
              </a:rPr>
              <a:t>реті: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3568" y="764704"/>
            <a:ext cx="878396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пикеттік немесе километрлік жұмыс көлемдерінің негізінде сызықтық график салынады (1 -  сурет)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88" y="1474056"/>
            <a:ext cx="6032754" cy="433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7196" y="5710699"/>
            <a:ext cx="85457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– сурет – Топырақ тарату графигі (жақша ішінде тасымалданатын топырақ көлемі,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жақшасыз қималық көлем)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678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908720"/>
            <a:ext cx="7704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қазыңдылар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орналасқан жерлердің геологиялық қималарын талдайды және қазыңды топырақтарының үйіндіге қолдануға жарамдылығы мен мүмкінділігін бағалайды;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3. үйіндіге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тұрғызуға жарамды қазыңды топырақтарының көлемдері V </a:t>
            </a:r>
            <a:r>
              <a:rPr lang="kk-KZ" sz="2000" baseline="-25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есептелінеді;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4. аласа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биіктікті үйіндісі бар телімдерді бөледі (сызықтық жұмыстар) және жердің құнарлығын бағалай отыра, бүйірлік қор пайдалану мүмкінділігін қарастырады;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5. бүйірлік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қордан алуға болатын топырақ көлемі V </a:t>
            </a:r>
            <a:r>
              <a:rPr lang="kk-KZ" sz="2000" baseline="-25000" dirty="0">
                <a:latin typeface="Times New Roman" pitchFamily="18" charset="0"/>
                <a:cs typeface="Times New Roman" pitchFamily="18" charset="0"/>
              </a:rPr>
              <a:t>Б P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есептелінеді;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6. топырақ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карьерлеріне геологиялық барлау жүргізіледі;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7. өңдеу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жағдайы және карьердегі топырақ қоры ның мөлшері анықталынады;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топырақ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карьерлерінің әсер ету аумағы анықталынады;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9. әр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карьерден қажетті топырақ көлемі V</a:t>
            </a:r>
            <a:r>
              <a:rPr lang="kk-KZ" sz="2000" baseline="-25000" dirty="0">
                <a:latin typeface="Times New Roman" pitchFamily="18" charset="0"/>
                <a:cs typeface="Times New Roman" pitchFamily="18" charset="0"/>
              </a:rPr>
              <a:t> ГК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ессептелінеді.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417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54191"/>
            <a:ext cx="6454140" cy="4693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545153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2 – сурет – Үйінді тұрғызу тәсілдері: а) қабатпен б) бастан жинау 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) біріктірілген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557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36712"/>
            <a:ext cx="59340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155" y="2055912"/>
            <a:ext cx="59436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155" y="3522762"/>
            <a:ext cx="593407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7744" y="174992"/>
            <a:ext cx="5367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Қазыңды өндеу тәсілдері: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081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290" y="55890"/>
            <a:ext cx="8229600" cy="6480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kk-KZ" sz="1600" b="1" i="1" dirty="0" smtClean="0">
                <a:effectLst/>
                <a:latin typeface="Times New Roman" pitchFamily="18" charset="0"/>
                <a:cs typeface="Times New Roman" pitchFamily="18" charset="0"/>
              </a:rPr>
              <a:t>ТОПЫРАҚ ҮЙІНДІСІН ҚАЗЫҢДЫ НЕМЕСЕ КАРЬЕРЛЕРДЕГІ ТОПЫРАҚТАРДАН ТҰРҒЫЗУ</a:t>
            </a:r>
            <a:endParaRPr lang="ru-RU" sz="1600" b="1" i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Рисунок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90" y="692696"/>
            <a:ext cx="7200800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Рисунок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73" y="3476625"/>
            <a:ext cx="72008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250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895340"/>
            <a:ext cx="6367463" cy="395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3" y="4845834"/>
            <a:ext cx="63674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5 – сурет – Бульдозерлермен топырақ кесу сұлбалары: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 – тік бұрышты (таспалы); б – сына тәрізді; в – тарақ тәрізді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160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89253"/>
            <a:ext cx="8433054" cy="5155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456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 descr="Описание: mhtml:file://D:\раб%20стол%202011\книги\пособие%20дорожника\Пособие%20«Справочник%20дорожного%20мастера.%20Строительство,%20эксплуатация%20и%20ремонт%20автомобильных%20дорог.%20Учебно-практическое%20пособие».mht!x2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764704"/>
            <a:ext cx="4886325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4979517"/>
            <a:ext cx="7776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7 – сурет – Қазыңдыда топырақтарды бульдозермен қабатты-орлы тәсілмен өңдеу және үйіндіге жылжыту сұлбасы: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 1 – қазыңдыдағы қабаттар; 2 – үйіндідегі қабаттар; 3 – топырақ қабырғалары; 4 – қабат орлары; 5 – бульдозер қайырмасы;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ормен жылжытылатын топырақтар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673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63" y="404664"/>
            <a:ext cx="7101840" cy="4892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5445224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8 – сурет – қазыңдының төменгі қабатындағы қабырғаларды және құламалардағы сөрелерді өңдеу реттері: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1-3 – қабаттар; 4 – шеткі қабырға; 5 – орлар; 6 – сөрелер; а – бульдозер жүрісіндегі алу ені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4525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692</TotalTime>
  <Words>604</Words>
  <Application>Microsoft Office PowerPoint</Application>
  <PresentationFormat>Экран (4:3)</PresentationFormat>
  <Paragraphs>75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Century Gothic</vt:lpstr>
      <vt:lpstr>Courier New</vt:lpstr>
      <vt:lpstr>Palatino Linotype</vt:lpstr>
      <vt:lpstr>Times New Roman</vt:lpstr>
      <vt:lpstr>Исполнительная</vt:lpstr>
      <vt:lpstr>ЖАРТАС ЕМЕС ТОПЫРАҚТАРДА ҮЙІНДІ ТҰРҒЫЗУ ЖӘНЕ ҚАЗЫҢДЫ ӨНДЕУ </vt:lpstr>
      <vt:lpstr>ТОПЫРАҚ ҮЙІНДІСІ</vt:lpstr>
      <vt:lpstr>ТОПЫРАҚ ҮЙІНДІСІ</vt:lpstr>
      <vt:lpstr> Жер жұмыстарына арналған машиналардың түрлері</vt:lpstr>
      <vt:lpstr>Презентация PowerPoint</vt:lpstr>
      <vt:lpstr>Презентация PowerPoint</vt:lpstr>
      <vt:lpstr>Презентация PowerPoint</vt:lpstr>
      <vt:lpstr>Экскаватор-драглайн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ТОПЫРАҚ ҮЙІНДІСІНЕ ТОПЫРАҚ ЖИНАУ ЖӘНЕ ҚАЗЫҢДЫ ӨНДЕУ ӘДІСТЕРІ</vt:lpstr>
      <vt:lpstr>Топырақ массасын тарату реті:</vt:lpstr>
      <vt:lpstr>Презентация PowerPoint</vt:lpstr>
      <vt:lpstr>Презентация PowerPoint</vt:lpstr>
      <vt:lpstr>Презентация PowerPoint</vt:lpstr>
      <vt:lpstr>ТОПЫРАҚ ҮЙІНДІСІН ҚАЗЫҢДЫ НЕМЕСЕ КАРЬЕРЛЕРДЕГІ ТОПЫРАҚТАРДАН ТҰРҒЫЗУ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ЖАРТАС ЕМЕС ТОПЫРАҚТАРДА ҮЙІНДІ ТҰРҒЫЗУ ЖӘНЕ ҚАЗЫҢДЫ ӨНДЕУ </dc:title>
  <dc:creator>Админ</dc:creator>
  <cp:lastModifiedBy>Bakytbek</cp:lastModifiedBy>
  <cp:revision>12</cp:revision>
  <dcterms:created xsi:type="dcterms:W3CDTF">2016-10-06T03:26:48Z</dcterms:created>
  <dcterms:modified xsi:type="dcterms:W3CDTF">2020-11-28T18:05:58Z</dcterms:modified>
</cp:coreProperties>
</file>